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embeddedFontLs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10">
          <p15:clr>
            <a:srgbClr val="A4A3A4"/>
          </p15:clr>
        </p15:guide>
        <p15:guide id="2" pos="7385">
          <p15:clr>
            <a:srgbClr val="A4A3A4"/>
          </p15:clr>
        </p15:guide>
        <p15:guide id="3" orient="horz" pos="40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29"/>
    <p:restoredTop sz="94649"/>
  </p:normalViewPr>
  <p:slideViewPr>
    <p:cSldViewPr snapToGrid="0">
      <p:cViewPr varScale="1">
        <p:scale>
          <a:sx n="97" d="100"/>
          <a:sy n="97" d="100"/>
        </p:scale>
        <p:origin x="224" y="200"/>
      </p:cViewPr>
      <p:guideLst>
        <p:guide orient="horz" pos="910"/>
        <p:guide pos="7385"/>
        <p:guide orient="horz" pos="40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8bc632e1b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28bc632e1b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8b7a463374_1_1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8b7a463374_1_1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bdc1bc81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8bdc1bc81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8b7a463374_1_1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8b7a463374_1_1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8b96f7f1b7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28b96f7f1b7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8bc632e1b2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28bc632e1b2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8b96f7f1b7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28b96f7f1b7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8b96f7f1b7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28b96f7f1b7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8b96f7f1b7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28b96f7f1b7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b96f7f1b7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28b96f7f1b7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b96f7f1b7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28b96f7f1b7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b96f7f1b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28b96f7f1b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b290ab87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8b290ab87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8bb522c5f9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8bb522c5f9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8bb522c5f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8bb522c5f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8b96f7f1b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28b96f7f1b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b96f7f1b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28b96f7f1b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b96f7f1b7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28b96f7f1b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b7a463374_1_1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8b7a463374_1_10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8bdc1bc8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8bdc1bc8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本" type="vertTx">
  <p:cSld name="VERTICAL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和文本" type="vertTitleAndTx">
  <p:cSld name="VERTICAL_TITLE_AND_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项内容" type="twoObj">
  <p:cSld name="TWO_OBJEC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3">
            <a:alphaModFix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81" name="Google Shape;81;p13"/>
          <p:cNvSpPr txBox="1"/>
          <p:nvPr/>
        </p:nvSpPr>
        <p:spPr>
          <a:xfrm>
            <a:off x="874500" y="957100"/>
            <a:ext cx="104430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0" b="1">
              <a:solidFill>
                <a:srgbClr val="174B67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rgbClr val="174B67"/>
                </a:solidFill>
              </a:rPr>
              <a:t>Assessing the Danger of </a:t>
            </a:r>
            <a:endParaRPr sz="4500" b="1">
              <a:solidFill>
                <a:srgbClr val="174B67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rgbClr val="174B67"/>
                </a:solidFill>
              </a:rPr>
              <a:t>Industrial Robot Substitution in </a:t>
            </a:r>
            <a:endParaRPr sz="4500" b="1">
              <a:solidFill>
                <a:srgbClr val="174B67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rgbClr val="174B67"/>
                </a:solidFill>
              </a:rPr>
              <a:t>Your State and Occupation</a:t>
            </a:r>
            <a:endParaRPr sz="4500" b="1">
              <a:solidFill>
                <a:srgbClr val="174B67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 b="1">
              <a:solidFill>
                <a:srgbClr val="174B67"/>
              </a:solidFill>
            </a:endParaRPr>
          </a:p>
        </p:txBody>
      </p:sp>
      <p:sp>
        <p:nvSpPr>
          <p:cNvPr id="82" name="Google Shape;82;p13"/>
          <p:cNvSpPr txBox="1"/>
          <p:nvPr/>
        </p:nvSpPr>
        <p:spPr>
          <a:xfrm>
            <a:off x="700050" y="4750600"/>
            <a:ext cx="10791900" cy="11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174B67"/>
                </a:solidFill>
              </a:rPr>
              <a:t>Group: CyberPynk</a:t>
            </a:r>
            <a:endParaRPr sz="2500" b="1">
              <a:solidFill>
                <a:srgbClr val="174B67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00" b="1">
                <a:solidFill>
                  <a:srgbClr val="174B67"/>
                </a:solidFill>
              </a:rPr>
              <a:t>Zhiwen Zhu, Heng Jiang, Michelle Wang, Sami Ouyang</a:t>
            </a:r>
            <a:endParaRPr sz="2500" b="1">
              <a:solidFill>
                <a:srgbClr val="174B67"/>
              </a:solidFill>
            </a:endParaRPr>
          </a:p>
        </p:txBody>
      </p:sp>
      <p:cxnSp>
        <p:nvCxnSpPr>
          <p:cNvPr id="83" name="Google Shape;83;p13"/>
          <p:cNvCxnSpPr/>
          <p:nvPr/>
        </p:nvCxnSpPr>
        <p:spPr>
          <a:xfrm>
            <a:off x="518100" y="314525"/>
            <a:ext cx="1115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13"/>
          <p:cNvCxnSpPr/>
          <p:nvPr/>
        </p:nvCxnSpPr>
        <p:spPr>
          <a:xfrm>
            <a:off x="599625" y="6438900"/>
            <a:ext cx="1115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4975"/>
            <a:ext cx="1724600" cy="26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981725" y="0"/>
            <a:ext cx="2210275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Computation</a:t>
            </a:r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950" y="1542950"/>
            <a:ext cx="10164100" cy="1169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22"/>
          <p:cNvGrpSpPr/>
          <p:nvPr/>
        </p:nvGrpSpPr>
        <p:grpSpPr>
          <a:xfrm>
            <a:off x="6510792" y="4129855"/>
            <a:ext cx="348750" cy="347162"/>
            <a:chOff x="4858109" y="2631368"/>
            <a:chExt cx="316442" cy="315000"/>
          </a:xfrm>
        </p:grpSpPr>
        <p:sp>
          <p:nvSpPr>
            <p:cNvPr id="200" name="Google Shape;200;p22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rgbClr val="41414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US" sz="1900"/>
              </a:br>
              <a:endParaRPr sz="1900"/>
            </a:p>
          </p:txBody>
        </p:sp>
      </p:grpSp>
      <p:grpSp>
        <p:nvGrpSpPr>
          <p:cNvPr id="202" name="Google Shape;202;p22"/>
          <p:cNvGrpSpPr/>
          <p:nvPr/>
        </p:nvGrpSpPr>
        <p:grpSpPr>
          <a:xfrm>
            <a:off x="3928012" y="4129944"/>
            <a:ext cx="347155" cy="347155"/>
            <a:chOff x="3157188" y="909150"/>
            <a:chExt cx="470400" cy="470400"/>
          </a:xfrm>
        </p:grpSpPr>
        <p:sp>
          <p:nvSpPr>
            <p:cNvPr id="203" name="Google Shape;203;p22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rgbClr val="5050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22"/>
          <p:cNvGrpSpPr/>
          <p:nvPr/>
        </p:nvGrpSpPr>
        <p:grpSpPr>
          <a:xfrm>
            <a:off x="4095323" y="3429000"/>
            <a:ext cx="2592735" cy="2092748"/>
            <a:chOff x="3071457" y="2013875"/>
            <a:chExt cx="1944600" cy="1569600"/>
          </a:xfrm>
        </p:grpSpPr>
        <p:sp>
          <p:nvSpPr>
            <p:cNvPr id="206" name="Google Shape;206;p22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627D8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2"/>
            <p:cNvSpPr txBox="1"/>
            <p:nvPr/>
          </p:nvSpPr>
          <p:spPr>
            <a:xfrm>
              <a:off x="3316095" y="2256403"/>
              <a:ext cx="1451700" cy="930900"/>
            </a:xfrm>
            <a:prstGeom prst="rect">
              <a:avLst/>
            </a:prstGeom>
            <a:solidFill>
              <a:srgbClr val="627D8C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9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Higher Importance Scores of Physical Skills </a:t>
              </a:r>
              <a:endParaRPr sz="1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8" name="Google Shape;208;p22"/>
          <p:cNvGrpSpPr/>
          <p:nvPr/>
        </p:nvGrpSpPr>
        <p:grpSpPr>
          <a:xfrm>
            <a:off x="1505771" y="3429000"/>
            <a:ext cx="2592735" cy="2092748"/>
            <a:chOff x="1126863" y="2013875"/>
            <a:chExt cx="1944600" cy="1569600"/>
          </a:xfrm>
        </p:grpSpPr>
        <p:sp>
          <p:nvSpPr>
            <p:cNvPr id="209" name="Google Shape;209;p22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2"/>
            <p:cNvSpPr txBox="1"/>
            <p:nvPr/>
          </p:nvSpPr>
          <p:spPr>
            <a:xfrm>
              <a:off x="1351628" y="2256394"/>
              <a:ext cx="1451700" cy="648600"/>
            </a:xfrm>
            <a:prstGeom prst="rect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9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Higher number of physical skills required than cognitive skills</a:t>
              </a:r>
              <a:endParaRPr sz="1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1" name="Google Shape;211;p22"/>
          <p:cNvGrpSpPr/>
          <p:nvPr/>
        </p:nvGrpSpPr>
        <p:grpSpPr>
          <a:xfrm>
            <a:off x="6684724" y="3429000"/>
            <a:ext cx="4001500" cy="2092748"/>
            <a:chOff x="5015938" y="2013875"/>
            <a:chExt cx="3001200" cy="1569600"/>
          </a:xfrm>
        </p:grpSpPr>
        <p:sp>
          <p:nvSpPr>
            <p:cNvPr id="212" name="Google Shape;212;p22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174B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213" name="Google Shape;213;p22"/>
            <p:cNvSpPr txBox="1"/>
            <p:nvPr/>
          </p:nvSpPr>
          <p:spPr>
            <a:xfrm>
              <a:off x="5360226" y="2341861"/>
              <a:ext cx="2417100" cy="459900"/>
            </a:xfrm>
            <a:prstGeom prst="rect">
              <a:avLst/>
            </a:prstGeom>
            <a:solidFill>
              <a:srgbClr val="174B67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7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Greater </a:t>
              </a:r>
              <a:endParaRPr sz="2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7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Replacement Rate </a:t>
              </a:r>
              <a:endParaRPr sz="2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14;p22"/>
          <p:cNvGrpSpPr/>
          <p:nvPr/>
        </p:nvGrpSpPr>
        <p:grpSpPr>
          <a:xfrm>
            <a:off x="6510792" y="4345505"/>
            <a:ext cx="348750" cy="347162"/>
            <a:chOff x="4858109" y="2631368"/>
            <a:chExt cx="316442" cy="315000"/>
          </a:xfrm>
        </p:grpSpPr>
        <p:sp>
          <p:nvSpPr>
            <p:cNvPr id="215" name="Google Shape;215;p22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US" sz="1900"/>
              </a:br>
              <a:endParaRPr sz="1900"/>
            </a:p>
          </p:txBody>
        </p:sp>
      </p:grpSp>
      <p:grpSp>
        <p:nvGrpSpPr>
          <p:cNvPr id="217" name="Google Shape;217;p22"/>
          <p:cNvGrpSpPr/>
          <p:nvPr/>
        </p:nvGrpSpPr>
        <p:grpSpPr>
          <a:xfrm>
            <a:off x="3928012" y="4345594"/>
            <a:ext cx="347155" cy="347155"/>
            <a:chOff x="3157188" y="909150"/>
            <a:chExt cx="470400" cy="470400"/>
          </a:xfrm>
        </p:grpSpPr>
        <p:sp>
          <p:nvSpPr>
            <p:cNvPr id="218" name="Google Shape;218;p22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Replacement Skills</a:t>
            </a:r>
            <a:endParaRPr/>
          </a:p>
        </p:txBody>
      </p:sp>
      <p:grpSp>
        <p:nvGrpSpPr>
          <p:cNvPr id="225" name="Google Shape;225;p23"/>
          <p:cNvGrpSpPr/>
          <p:nvPr/>
        </p:nvGrpSpPr>
        <p:grpSpPr>
          <a:xfrm>
            <a:off x="3008681" y="801181"/>
            <a:ext cx="5381985" cy="5255436"/>
            <a:chOff x="2256567" y="677103"/>
            <a:chExt cx="4036590" cy="3941676"/>
          </a:xfrm>
        </p:grpSpPr>
        <p:sp>
          <p:nvSpPr>
            <p:cNvPr id="226" name="Google Shape;226;p23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A2C4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A2C4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A2C4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A2C4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2661785" y="2208243"/>
              <a:ext cx="629100" cy="629100"/>
            </a:xfrm>
            <a:prstGeom prst="ellipse">
              <a:avLst/>
            </a:prstGeom>
            <a:solidFill>
              <a:srgbClr val="A2C4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F9FBFD"/>
                  </a:solidFill>
                </a:rPr>
                <a:t>16</a:t>
              </a:r>
              <a:endParaRPr sz="2200">
                <a:solidFill>
                  <a:srgbClr val="F9FBFD"/>
                </a:solidFill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A2C4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232;p23"/>
          <p:cNvGrpSpPr/>
          <p:nvPr/>
        </p:nvGrpSpPr>
        <p:grpSpPr>
          <a:xfrm>
            <a:off x="5929444" y="2319360"/>
            <a:ext cx="3253519" cy="3253519"/>
            <a:chOff x="4447194" y="1815766"/>
            <a:chExt cx="2440200" cy="2440200"/>
          </a:xfrm>
        </p:grpSpPr>
        <p:sp>
          <p:nvSpPr>
            <p:cNvPr id="233" name="Google Shape;233;p23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3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solidFill>
              <a:srgbClr val="45818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Manufacturing </a:t>
              </a:r>
              <a:endParaRPr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5" name="Google Shape;235;p23"/>
          <p:cNvGrpSpPr/>
          <p:nvPr/>
        </p:nvGrpSpPr>
        <p:grpSpPr>
          <a:xfrm>
            <a:off x="4755799" y="1730425"/>
            <a:ext cx="1898353" cy="1898353"/>
            <a:chOff x="3490737" y="1374053"/>
            <a:chExt cx="1423800" cy="1423800"/>
          </a:xfrm>
        </p:grpSpPr>
        <p:sp>
          <p:nvSpPr>
            <p:cNvPr id="236" name="Google Shape;236;p23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627D8C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3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solidFill>
              <a:srgbClr val="627D8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Finance</a:t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8" name="Google Shape;238;p23"/>
          <p:cNvGrpSpPr/>
          <p:nvPr/>
        </p:nvGrpSpPr>
        <p:grpSpPr>
          <a:xfrm>
            <a:off x="4300983" y="3815994"/>
            <a:ext cx="1998350" cy="1998350"/>
            <a:chOff x="644203" y="3718814"/>
            <a:chExt cx="1498800" cy="1498800"/>
          </a:xfrm>
        </p:grpSpPr>
        <p:sp>
          <p:nvSpPr>
            <p:cNvPr id="239" name="Google Shape;239;p23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rgbClr val="174B67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solidFill>
              <a:srgbClr val="174B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Health Services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1" name="Google Shape;241;p23"/>
          <p:cNvGrpSpPr/>
          <p:nvPr/>
        </p:nvGrpSpPr>
        <p:grpSpPr>
          <a:xfrm>
            <a:off x="7850256" y="1485703"/>
            <a:ext cx="1898353" cy="1898353"/>
            <a:chOff x="3490737" y="1374053"/>
            <a:chExt cx="1423800" cy="1423800"/>
          </a:xfrm>
        </p:grpSpPr>
        <p:sp>
          <p:nvSpPr>
            <p:cNvPr id="242" name="Google Shape;242;p23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174B67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 txBox="1"/>
            <p:nvPr/>
          </p:nvSpPr>
          <p:spPr>
            <a:xfrm>
              <a:off x="3659778" y="1613598"/>
              <a:ext cx="1085700" cy="944700"/>
            </a:xfrm>
            <a:prstGeom prst="rect">
              <a:avLst/>
            </a:prstGeom>
            <a:solidFill>
              <a:srgbClr val="174B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Education Training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Application: Replacement Rate Checker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122_1697128280">
            <a:hlinkClick r:id="" action="ppaction://media"/>
            <a:extLst>
              <a:ext uri="{FF2B5EF4-FFF2-40B4-BE49-F238E27FC236}">
                <a16:creationId xmlns:a16="http://schemas.microsoft.com/office/drawing/2014/main" id="{F813E77C-64CB-065C-6258-D3DD1AF15F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8178" y="1249045"/>
            <a:ext cx="8128000" cy="5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/>
          <p:nvPr/>
        </p:nvSpPr>
        <p:spPr>
          <a:xfrm>
            <a:off x="1890991" y="1651049"/>
            <a:ext cx="1124400" cy="4707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5"/>
          <p:cNvSpPr txBox="1"/>
          <p:nvPr/>
        </p:nvSpPr>
        <p:spPr>
          <a:xfrm>
            <a:off x="2177597" y="1663525"/>
            <a:ext cx="58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>
                <a:solidFill>
                  <a:schemeClr val="lt1"/>
                </a:solidFill>
              </a:rPr>
              <a:t>3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57" name="Google Shape;257;p25"/>
          <p:cNvSpPr txBox="1"/>
          <p:nvPr/>
        </p:nvSpPr>
        <p:spPr>
          <a:xfrm>
            <a:off x="-283850" y="3943325"/>
            <a:ext cx="54741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/>
              <a:t>Web Scraping | Data Cleaning</a:t>
            </a:r>
            <a:endParaRPr sz="2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/>
              <a:t>+</a:t>
            </a:r>
            <a:endParaRPr sz="2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/>
              <a:t>Robot Penetration Rate Calculation</a:t>
            </a:r>
            <a:endParaRPr sz="2300" dirty="0"/>
          </a:p>
        </p:txBody>
      </p:sp>
      <p:sp>
        <p:nvSpPr>
          <p:cNvPr id="258" name="Google Shape;258;p25"/>
          <p:cNvSpPr txBox="1"/>
          <p:nvPr/>
        </p:nvSpPr>
        <p:spPr>
          <a:xfrm>
            <a:off x="1929575" y="49150"/>
            <a:ext cx="1266000" cy="18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" name="Google Shape;259;p25"/>
          <p:cNvCxnSpPr/>
          <p:nvPr/>
        </p:nvCxnSpPr>
        <p:spPr>
          <a:xfrm rot="5400000">
            <a:off x="3168809" y="3452938"/>
            <a:ext cx="3555900" cy="210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dash"/>
            <a:miter lim="800000"/>
            <a:headEnd type="oval" w="med" len="med"/>
            <a:tailEnd type="oval" w="med" len="med"/>
          </a:ln>
        </p:spPr>
      </p:cxnSp>
      <p:sp>
        <p:nvSpPr>
          <p:cNvPr id="260" name="Google Shape;260;p25"/>
          <p:cNvSpPr txBox="1"/>
          <p:nvPr/>
        </p:nvSpPr>
        <p:spPr>
          <a:xfrm>
            <a:off x="400100" y="6340925"/>
            <a:ext cx="1167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</a:rPr>
              <a:t>Source of the picture: https://www.technologyreview.com/2015/06/16/11184/who-will-own-the-robots/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150" y="2295538"/>
            <a:ext cx="6998948" cy="231693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5"/>
          <p:cNvSpPr txBox="1"/>
          <p:nvPr/>
        </p:nvSpPr>
        <p:spPr>
          <a:xfrm>
            <a:off x="473150" y="2295525"/>
            <a:ext cx="3990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rgbClr val="174B67"/>
                </a:solidFill>
              </a:rPr>
              <a:t>Regional</a:t>
            </a:r>
            <a:endParaRPr sz="4500" b="1">
              <a:solidFill>
                <a:srgbClr val="174B67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rgbClr val="174B67"/>
                </a:solidFill>
              </a:rPr>
              <a:t>Perspective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>
            <a:spLocks noGrp="1"/>
          </p:cNvSpPr>
          <p:nvPr>
            <p:ph type="title"/>
          </p:nvPr>
        </p:nvSpPr>
        <p:spPr>
          <a:xfrm>
            <a:off x="304800" y="365125"/>
            <a:ext cx="11931600" cy="13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Retrieving Employment Data:</a:t>
            </a:r>
            <a:r>
              <a:rPr lang="en-US" sz="2100"/>
              <a:t> </a:t>
            </a:r>
            <a:r>
              <a:rPr lang="en-US" sz="2000"/>
              <a:t>Bureau of Economic Analysis (</a:t>
            </a:r>
            <a:r>
              <a:rPr lang="en-US" sz="2000">
                <a:solidFill>
                  <a:schemeClr val="accent1"/>
                </a:solidFill>
              </a:rPr>
              <a:t>BEA</a:t>
            </a:r>
            <a:r>
              <a:rPr lang="en-US" sz="2000"/>
              <a:t>) API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00"/>
          </a:p>
        </p:txBody>
      </p:sp>
      <p:sp>
        <p:nvSpPr>
          <p:cNvPr id="268" name="Google Shape;268;p26"/>
          <p:cNvSpPr txBox="1"/>
          <p:nvPr/>
        </p:nvSpPr>
        <p:spPr>
          <a:xfrm>
            <a:off x="4393425" y="1148700"/>
            <a:ext cx="2517600" cy="1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accent1"/>
                </a:solidFill>
              </a:rPr>
              <a:t>[SAEMP25N]</a:t>
            </a:r>
            <a:endParaRPr sz="17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Total full-time and part-time </a:t>
            </a:r>
            <a:r>
              <a:rPr lang="en-US" sz="1700" b="1">
                <a:solidFill>
                  <a:schemeClr val="accent1"/>
                </a:solidFill>
              </a:rPr>
              <a:t>employment </a:t>
            </a:r>
            <a:r>
              <a:rPr lang="en-US" sz="1700" b="1"/>
              <a:t>by NAICS industry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/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/>
          </a:blip>
          <a:srcRect t="1224"/>
          <a:stretch/>
        </p:blipFill>
        <p:spPr>
          <a:xfrm>
            <a:off x="147550" y="1148700"/>
            <a:ext cx="3392174" cy="31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5175" y="1148700"/>
            <a:ext cx="4887875" cy="11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6"/>
          <p:cNvSpPr/>
          <p:nvPr/>
        </p:nvSpPr>
        <p:spPr>
          <a:xfrm rot="10800000">
            <a:off x="3723525" y="1241575"/>
            <a:ext cx="669900" cy="4113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pic>
        <p:nvPicPr>
          <p:cNvPr id="272" name="Google Shape;272;p26"/>
          <p:cNvPicPr preferRelativeResize="0"/>
          <p:nvPr/>
        </p:nvPicPr>
        <p:blipFill rotWithShape="1">
          <a:blip r:embed="rId5">
            <a:alphaModFix/>
          </a:blip>
          <a:srcRect t="16991"/>
          <a:stretch/>
        </p:blipFill>
        <p:spPr>
          <a:xfrm>
            <a:off x="4189550" y="3087850"/>
            <a:ext cx="7100350" cy="22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6"/>
          <p:cNvSpPr/>
          <p:nvPr/>
        </p:nvSpPr>
        <p:spPr>
          <a:xfrm rot="10800000">
            <a:off x="6465275" y="1241575"/>
            <a:ext cx="669900" cy="4113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274" name="Google Shape;274;p26"/>
          <p:cNvSpPr txBox="1"/>
          <p:nvPr/>
        </p:nvSpPr>
        <p:spPr>
          <a:xfrm>
            <a:off x="348550" y="4249625"/>
            <a:ext cx="2517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Dataset: Regional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/>
          </a:p>
        </p:txBody>
      </p:sp>
      <p:sp>
        <p:nvSpPr>
          <p:cNvPr id="275" name="Google Shape;275;p26"/>
          <p:cNvSpPr txBox="1"/>
          <p:nvPr/>
        </p:nvSpPr>
        <p:spPr>
          <a:xfrm>
            <a:off x="9332650" y="2251200"/>
            <a:ext cx="4752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b="1"/>
              <a:t>GeoFips: </a:t>
            </a:r>
            <a:r>
              <a:rPr lang="en-US" sz="1700" b="1">
                <a:solidFill>
                  <a:schemeClr val="accent1"/>
                </a:solidFill>
              </a:rPr>
              <a:t>State </a:t>
            </a:r>
            <a:endParaRPr sz="1700" b="1">
              <a:solidFill>
                <a:schemeClr val="accent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b="1"/>
              <a:t>LineCode: </a:t>
            </a:r>
            <a:r>
              <a:rPr lang="en-US" sz="1700" b="1">
                <a:solidFill>
                  <a:schemeClr val="accent1"/>
                </a:solidFill>
              </a:rPr>
              <a:t>Industry</a:t>
            </a:r>
            <a:endParaRPr sz="1700" b="1">
              <a:solidFill>
                <a:schemeClr val="accent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●"/>
            </a:pPr>
            <a:r>
              <a:rPr lang="en-US" sz="1700" b="1">
                <a:solidFill>
                  <a:schemeClr val="accent1"/>
                </a:solidFill>
              </a:rPr>
              <a:t>Year</a:t>
            </a:r>
            <a:endParaRPr sz="17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/>
          </a:p>
        </p:txBody>
      </p:sp>
      <p:sp>
        <p:nvSpPr>
          <p:cNvPr id="276" name="Google Shape;276;p26"/>
          <p:cNvSpPr/>
          <p:nvPr/>
        </p:nvSpPr>
        <p:spPr>
          <a:xfrm rot="-5400000">
            <a:off x="8253575" y="2608000"/>
            <a:ext cx="854100" cy="4113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pic>
        <p:nvPicPr>
          <p:cNvPr id="277" name="Google Shape;277;p26"/>
          <p:cNvPicPr preferRelativeResize="0"/>
          <p:nvPr/>
        </p:nvPicPr>
        <p:blipFill rotWithShape="1">
          <a:blip r:embed="rId6">
            <a:alphaModFix/>
          </a:blip>
          <a:srcRect l="1574" b="5186"/>
          <a:stretch/>
        </p:blipFill>
        <p:spPr>
          <a:xfrm>
            <a:off x="3438050" y="5763525"/>
            <a:ext cx="9006474" cy="10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6"/>
          <p:cNvSpPr/>
          <p:nvPr/>
        </p:nvSpPr>
        <p:spPr>
          <a:xfrm rot="-5400000">
            <a:off x="8368625" y="5443900"/>
            <a:ext cx="624000" cy="5094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279" name="Google Shape;279;p26"/>
          <p:cNvSpPr txBox="1"/>
          <p:nvPr/>
        </p:nvSpPr>
        <p:spPr>
          <a:xfrm>
            <a:off x="458000" y="6008963"/>
            <a:ext cx="4752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Loop:  </a:t>
            </a:r>
            <a:r>
              <a:rPr lang="en-US" sz="1800" b="1">
                <a:solidFill>
                  <a:srgbClr val="FF0000"/>
                </a:solidFill>
              </a:rPr>
              <a:t>Year, Industry, State</a:t>
            </a: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900" y="1248850"/>
            <a:ext cx="7863875" cy="54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 txBox="1">
            <a:spLocks noGrp="1"/>
          </p:cNvSpPr>
          <p:nvPr>
            <p:ph type="title"/>
          </p:nvPr>
        </p:nvSpPr>
        <p:spPr>
          <a:xfrm>
            <a:off x="289550" y="1365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Data Cleaning </a:t>
            </a:r>
            <a:endParaRPr sz="4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           — </a:t>
            </a:r>
            <a:r>
              <a:rPr lang="en-US" sz="3700"/>
              <a:t>merge data with different sources </a:t>
            </a:r>
            <a:endParaRPr sz="3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800" y="1265376"/>
            <a:ext cx="7876024" cy="547859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8"/>
          <p:cNvSpPr txBox="1">
            <a:spLocks noGrp="1"/>
          </p:cNvSpPr>
          <p:nvPr>
            <p:ph type="title"/>
          </p:nvPr>
        </p:nvSpPr>
        <p:spPr>
          <a:xfrm>
            <a:off x="289550" y="1365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Data Cleaning </a:t>
            </a:r>
            <a:endParaRPr sz="4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           — </a:t>
            </a:r>
            <a:r>
              <a:rPr lang="en-US" sz="3700"/>
              <a:t>merge data with different sources </a:t>
            </a:r>
            <a:endParaRPr sz="3700"/>
          </a:p>
        </p:txBody>
      </p:sp>
      <p:sp>
        <p:nvSpPr>
          <p:cNvPr id="292" name="Google Shape;292;p28"/>
          <p:cNvSpPr txBox="1"/>
          <p:nvPr/>
        </p:nvSpPr>
        <p:spPr>
          <a:xfrm>
            <a:off x="0" y="2482275"/>
            <a:ext cx="2441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Match</a:t>
            </a:r>
            <a:endParaRPr sz="21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these three data</a:t>
            </a:r>
            <a:endParaRPr sz="21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using the industry code.</a:t>
            </a:r>
            <a:endParaRPr sz="21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We manually create a “bridge” between them.</a:t>
            </a:r>
            <a:endParaRPr sz="21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/>
          </a:p>
        </p:txBody>
      </p:sp>
      <p:cxnSp>
        <p:nvCxnSpPr>
          <p:cNvPr id="293" name="Google Shape;293;p28"/>
          <p:cNvCxnSpPr/>
          <p:nvPr/>
        </p:nvCxnSpPr>
        <p:spPr>
          <a:xfrm rot="10800000" flipH="1">
            <a:off x="2456675" y="2993025"/>
            <a:ext cx="838200" cy="7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4" name="Google Shape;294;p28"/>
          <p:cNvCxnSpPr/>
          <p:nvPr/>
        </p:nvCxnSpPr>
        <p:spPr>
          <a:xfrm rot="10800000" flipH="1">
            <a:off x="2456675" y="3160650"/>
            <a:ext cx="4709100" cy="61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5" name="Google Shape;295;p28"/>
          <p:cNvCxnSpPr/>
          <p:nvPr/>
        </p:nvCxnSpPr>
        <p:spPr>
          <a:xfrm>
            <a:off x="2456675" y="3746850"/>
            <a:ext cx="853500" cy="169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75" y="1340300"/>
            <a:ext cx="7744974" cy="53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9"/>
          <p:cNvSpPr txBox="1">
            <a:spLocks noGrp="1"/>
          </p:cNvSpPr>
          <p:nvPr>
            <p:ph type="title"/>
          </p:nvPr>
        </p:nvSpPr>
        <p:spPr>
          <a:xfrm>
            <a:off x="289550" y="1365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Data Cleaning </a:t>
            </a:r>
            <a:endParaRPr sz="4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           — </a:t>
            </a:r>
            <a:r>
              <a:rPr lang="en-US" sz="3700"/>
              <a:t>merge data with different sources </a:t>
            </a:r>
            <a:endParaRPr sz="3700"/>
          </a:p>
        </p:txBody>
      </p:sp>
      <p:sp>
        <p:nvSpPr>
          <p:cNvPr id="302" name="Google Shape;302;p29"/>
          <p:cNvSpPr txBox="1"/>
          <p:nvPr/>
        </p:nvSpPr>
        <p:spPr>
          <a:xfrm>
            <a:off x="9217200" y="2996400"/>
            <a:ext cx="24414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Use state code to Match the BEA data with Census data.</a:t>
            </a:r>
            <a:endParaRPr sz="21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/>
          </a:p>
        </p:txBody>
      </p:sp>
      <p:cxnSp>
        <p:nvCxnSpPr>
          <p:cNvPr id="303" name="Google Shape;303;p29"/>
          <p:cNvCxnSpPr/>
          <p:nvPr/>
        </p:nvCxnSpPr>
        <p:spPr>
          <a:xfrm rot="10800000">
            <a:off x="5276025" y="2261725"/>
            <a:ext cx="3825300" cy="141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Google Shape;304;p29"/>
          <p:cNvCxnSpPr/>
          <p:nvPr/>
        </p:nvCxnSpPr>
        <p:spPr>
          <a:xfrm flipH="1">
            <a:off x="6190650" y="3705325"/>
            <a:ext cx="2925900" cy="250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>
            <a:spLocks noGrp="1"/>
          </p:cNvSpPr>
          <p:nvPr>
            <p:ph type="title"/>
          </p:nvPr>
        </p:nvSpPr>
        <p:spPr>
          <a:xfrm>
            <a:off x="289550" y="1365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Data Cleaning </a:t>
            </a:r>
            <a:endParaRPr sz="4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           — </a:t>
            </a:r>
            <a:r>
              <a:rPr lang="en-US" sz="3700"/>
              <a:t>merge data with different sources </a:t>
            </a:r>
            <a:endParaRPr sz="3700"/>
          </a:p>
        </p:txBody>
      </p:sp>
      <p:sp>
        <p:nvSpPr>
          <p:cNvPr id="310" name="Google Shape;310;p30"/>
          <p:cNvSpPr txBox="1"/>
          <p:nvPr/>
        </p:nvSpPr>
        <p:spPr>
          <a:xfrm>
            <a:off x="2763000" y="6151100"/>
            <a:ext cx="6208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The Outcome: From four files of data…</a:t>
            </a:r>
            <a:endParaRPr sz="2100" b="1"/>
          </a:p>
        </p:txBody>
      </p:sp>
      <p:pic>
        <p:nvPicPr>
          <p:cNvPr id="311" name="Google Shape;3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78500"/>
            <a:ext cx="3191975" cy="36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1600" y="1462225"/>
            <a:ext cx="4676775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0500" y="2538727"/>
            <a:ext cx="3038300" cy="32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63025" y="1430375"/>
            <a:ext cx="2458400" cy="3997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"/>
          <p:cNvSpPr txBox="1">
            <a:spLocks noGrp="1"/>
          </p:cNvSpPr>
          <p:nvPr>
            <p:ph type="title"/>
          </p:nvPr>
        </p:nvSpPr>
        <p:spPr>
          <a:xfrm>
            <a:off x="289550" y="1365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Data Cleaning </a:t>
            </a:r>
            <a:endParaRPr sz="4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           — </a:t>
            </a:r>
            <a:r>
              <a:rPr lang="en-US" sz="3700"/>
              <a:t>merge data with different sources </a:t>
            </a:r>
            <a:endParaRPr sz="3700"/>
          </a:p>
        </p:txBody>
      </p:sp>
      <p:sp>
        <p:nvSpPr>
          <p:cNvPr id="320" name="Google Shape;320;p31"/>
          <p:cNvSpPr txBox="1"/>
          <p:nvPr/>
        </p:nvSpPr>
        <p:spPr>
          <a:xfrm>
            <a:off x="-42550" y="5831050"/>
            <a:ext cx="12082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The Outcome: From four files of data to one CSV file that is ready to be calculated!</a:t>
            </a:r>
            <a:endParaRPr sz="2100" b="1"/>
          </a:p>
        </p:txBody>
      </p:sp>
      <p:pic>
        <p:nvPicPr>
          <p:cNvPr id="321" name="Google Shape;3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675575"/>
            <a:ext cx="11235100" cy="37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>
            <a:off x="1875591" y="1882824"/>
            <a:ext cx="1124400" cy="4707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2146947" y="1887325"/>
            <a:ext cx="58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537900" y="2586450"/>
            <a:ext cx="3799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rgbClr val="174B67"/>
                </a:solidFill>
              </a:rPr>
              <a:t>Project Introduction</a:t>
            </a:r>
            <a:endParaRPr sz="28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96900" y="4252000"/>
            <a:ext cx="4681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Will you be replaced by robot?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875" y="1523975"/>
            <a:ext cx="6983726" cy="36193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4"/>
          <p:cNvCxnSpPr/>
          <p:nvPr/>
        </p:nvCxnSpPr>
        <p:spPr>
          <a:xfrm rot="5400000">
            <a:off x="2867734" y="3332575"/>
            <a:ext cx="3555900" cy="210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dash"/>
            <a:miter lim="800000"/>
            <a:headEnd type="oval" w="med" len="med"/>
            <a:tailEnd type="oval" w="med" len="med"/>
          </a:ln>
        </p:spPr>
      </p:cxnSp>
      <p:sp>
        <p:nvSpPr>
          <p:cNvPr id="98" name="Google Shape;98;p14"/>
          <p:cNvSpPr txBox="1"/>
          <p:nvPr/>
        </p:nvSpPr>
        <p:spPr>
          <a:xfrm>
            <a:off x="7044973" y="6550200"/>
            <a:ext cx="77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</a:rPr>
              <a:t>Source of the picture: https://ageofrobots.net/the-end-of-work/ 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/>
          <p:nvPr/>
        </p:nvSpPr>
        <p:spPr>
          <a:xfrm>
            <a:off x="1254834" y="3721182"/>
            <a:ext cx="1482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2"/>
          <p:cNvSpPr txBox="1"/>
          <p:nvPr/>
        </p:nvSpPr>
        <p:spPr>
          <a:xfrm>
            <a:off x="3571641" y="1883504"/>
            <a:ext cx="1482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2"/>
          <p:cNvSpPr txBox="1"/>
          <p:nvPr/>
        </p:nvSpPr>
        <p:spPr>
          <a:xfrm>
            <a:off x="6830125" y="3481182"/>
            <a:ext cx="1482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2"/>
          <p:cNvSpPr txBox="1"/>
          <p:nvPr/>
        </p:nvSpPr>
        <p:spPr>
          <a:xfrm>
            <a:off x="7103134" y="3217479"/>
            <a:ext cx="9364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2"/>
          <p:cNvSpPr txBox="1"/>
          <p:nvPr/>
        </p:nvSpPr>
        <p:spPr>
          <a:xfrm>
            <a:off x="9572949" y="2424126"/>
            <a:ext cx="1482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2"/>
          <p:cNvSpPr txBox="1"/>
          <p:nvPr/>
        </p:nvSpPr>
        <p:spPr>
          <a:xfrm>
            <a:off x="9767133" y="2205473"/>
            <a:ext cx="936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2"/>
          <p:cNvSpPr txBox="1"/>
          <p:nvPr/>
        </p:nvSpPr>
        <p:spPr>
          <a:xfrm>
            <a:off x="475100" y="494325"/>
            <a:ext cx="648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Robot Penetration Calculation</a:t>
            </a:r>
            <a:endParaRPr sz="2800"/>
          </a:p>
        </p:txBody>
      </p:sp>
      <p:sp>
        <p:nvSpPr>
          <p:cNvPr id="333" name="Google Shape;333;p32"/>
          <p:cNvSpPr txBox="1"/>
          <p:nvPr/>
        </p:nvSpPr>
        <p:spPr>
          <a:xfrm>
            <a:off x="765750" y="1988500"/>
            <a:ext cx="64863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374151"/>
                </a:solidFill>
                <a:highlight>
                  <a:srgbClr val="F7F7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2"/>
          <p:cNvSpPr txBox="1"/>
          <p:nvPr/>
        </p:nvSpPr>
        <p:spPr>
          <a:xfrm>
            <a:off x="1418900" y="3254450"/>
            <a:ext cx="648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12" y="4590225"/>
            <a:ext cx="11570577" cy="102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2"/>
          <p:cNvPicPr preferRelativeResize="0"/>
          <p:nvPr/>
        </p:nvPicPr>
        <p:blipFill rotWithShape="1">
          <a:blip r:embed="rId4">
            <a:alphaModFix/>
          </a:blip>
          <a:srcRect r="1048"/>
          <a:stretch/>
        </p:blipFill>
        <p:spPr>
          <a:xfrm>
            <a:off x="475092" y="1617337"/>
            <a:ext cx="10640357" cy="1077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953575" y="2852650"/>
            <a:ext cx="1487750" cy="148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>
            <a:spLocks noGrp="1"/>
          </p:cNvSpPr>
          <p:nvPr>
            <p:ph type="subTitle" idx="1"/>
          </p:nvPr>
        </p:nvSpPr>
        <p:spPr>
          <a:xfrm>
            <a:off x="482675" y="550800"/>
            <a:ext cx="10858800" cy="59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900"/>
              <a:t>Application: Penetration Rate Ranking and Track 4-Year Trend</a:t>
            </a:r>
            <a:endParaRPr sz="2900"/>
          </a:p>
        </p:txBody>
      </p:sp>
      <p:sp>
        <p:nvSpPr>
          <p:cNvPr id="343" name="Google Shape;343;p33"/>
          <p:cNvSpPr txBox="1"/>
          <p:nvPr/>
        </p:nvSpPr>
        <p:spPr>
          <a:xfrm>
            <a:off x="1894975" y="2605600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3"/>
          <p:cNvSpPr txBox="1"/>
          <p:nvPr/>
        </p:nvSpPr>
        <p:spPr>
          <a:xfrm>
            <a:off x="548350" y="1445163"/>
            <a:ext cx="3504900" cy="45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/>
              <a:t>Input</a:t>
            </a:r>
            <a:endParaRPr sz="1900" u="sng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State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Year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/>
              <a:t>Output</a:t>
            </a:r>
            <a:endParaRPr sz="1900" u="sng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Penetration rate</a:t>
            </a:r>
            <a:endParaRPr sz="1800"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Histogram</a:t>
            </a:r>
            <a:r>
              <a:rPr lang="en-US" sz="1800"/>
              <a:t> of penetration rate for all states, with emphasis on the selected state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Line graph</a:t>
            </a:r>
            <a:r>
              <a:rPr lang="en-US" sz="1800"/>
              <a:t> comparing the penetration rate over four years for the selected state</a:t>
            </a:r>
            <a:endParaRPr sz="1800"/>
          </a:p>
        </p:txBody>
      </p:sp>
      <p:pic>
        <p:nvPicPr>
          <p:cNvPr id="2" name="Screen Recording 2023-10-11 at 5.05.45 PM">
            <a:hlinkClick r:id="" action="ppaction://media"/>
            <a:extLst>
              <a:ext uri="{FF2B5EF4-FFF2-40B4-BE49-F238E27FC236}">
                <a16:creationId xmlns:a16="http://schemas.microsoft.com/office/drawing/2014/main" id="{28F2EEFB-FA5F-58A7-BBDB-E418BE2555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87203" y="1544255"/>
            <a:ext cx="7334378" cy="4684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"/>
          <p:cNvSpPr txBox="1">
            <a:spLocks noGrp="1"/>
          </p:cNvSpPr>
          <p:nvPr>
            <p:ph type="subTitle" idx="1"/>
          </p:nvPr>
        </p:nvSpPr>
        <p:spPr>
          <a:xfrm>
            <a:off x="482675" y="550800"/>
            <a:ext cx="10858800" cy="59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900"/>
              <a:t>Application: Interactive Map</a:t>
            </a:r>
            <a:endParaRPr sz="2900"/>
          </a:p>
        </p:txBody>
      </p:sp>
      <p:sp>
        <p:nvSpPr>
          <p:cNvPr id="351" name="Google Shape;351;p34"/>
          <p:cNvSpPr txBox="1"/>
          <p:nvPr/>
        </p:nvSpPr>
        <p:spPr>
          <a:xfrm>
            <a:off x="1894975" y="2605600"/>
            <a:ext cx="649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4"/>
          <p:cNvSpPr txBox="1"/>
          <p:nvPr/>
        </p:nvSpPr>
        <p:spPr>
          <a:xfrm>
            <a:off x="548350" y="1445175"/>
            <a:ext cx="3886200" cy="49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/>
              <a:t>Input</a:t>
            </a:r>
            <a:endParaRPr sz="1900" u="sng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Year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Industry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/>
              <a:t>Output</a:t>
            </a:r>
            <a:endParaRPr sz="1900" u="sng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Interactive Map</a:t>
            </a:r>
            <a:r>
              <a:rPr lang="en-US" sz="1800"/>
              <a:t> of penetration rate across states for the input </a:t>
            </a:r>
            <a:r>
              <a:rPr lang="en-US" sz="1800" b="1">
                <a:solidFill>
                  <a:schemeClr val="accent1"/>
                </a:solidFill>
              </a:rPr>
              <a:t>year</a:t>
            </a:r>
            <a:r>
              <a:rPr lang="en-US" sz="1800">
                <a:solidFill>
                  <a:schemeClr val="accent1"/>
                </a:solidFill>
              </a:rPr>
              <a:t> </a:t>
            </a:r>
            <a:r>
              <a:rPr lang="en-US" sz="1800"/>
              <a:t>+ </a:t>
            </a:r>
            <a:r>
              <a:rPr lang="en-US" sz="1800" b="1">
                <a:solidFill>
                  <a:schemeClr val="accent1"/>
                </a:solidFill>
              </a:rPr>
              <a:t>industry</a:t>
            </a:r>
            <a:endParaRPr sz="1800" b="1">
              <a:solidFill>
                <a:schemeClr val="accent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Normalized penetration rate 0-1, from </a:t>
            </a:r>
            <a:r>
              <a:rPr lang="en-US" sz="1800" b="1">
                <a:solidFill>
                  <a:srgbClr val="307BF3"/>
                </a:solidFill>
              </a:rPr>
              <a:t>blue (low)</a:t>
            </a:r>
            <a:r>
              <a:rPr lang="en-US" sz="1800"/>
              <a:t> to </a:t>
            </a:r>
            <a:r>
              <a:rPr lang="en-US" sz="1800" b="1">
                <a:solidFill>
                  <a:srgbClr val="E06666"/>
                </a:solidFill>
              </a:rPr>
              <a:t>red (high)</a:t>
            </a:r>
            <a:r>
              <a:rPr lang="en-US" sz="1800">
                <a:solidFill>
                  <a:schemeClr val="dk1"/>
                </a:solidFill>
              </a:rPr>
              <a:t> -&gt; compare within the certain industry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Hover over the point -&gt; show exact normalized penetration rate</a:t>
            </a:r>
            <a:endParaRPr sz="1800"/>
          </a:p>
        </p:txBody>
      </p:sp>
      <p:pic>
        <p:nvPicPr>
          <p:cNvPr id="2" name="123_1697128280">
            <a:hlinkClick r:id="" action="ppaction://media"/>
            <a:extLst>
              <a:ext uri="{FF2B5EF4-FFF2-40B4-BE49-F238E27FC236}">
                <a16:creationId xmlns:a16="http://schemas.microsoft.com/office/drawing/2014/main" id="{5AF68E79-AA11-79E9-D10F-4B84EF4B5E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67282" y="1704814"/>
            <a:ext cx="7189643" cy="43137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124_1697128282">
            <a:hlinkClick r:id="" action="ppaction://media"/>
            <a:extLst>
              <a:ext uri="{FF2B5EF4-FFF2-40B4-BE49-F238E27FC236}">
                <a16:creationId xmlns:a16="http://schemas.microsoft.com/office/drawing/2014/main" id="{DD5B0658-80A8-1385-209D-8EB2669DBC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748" y="0"/>
            <a:ext cx="11994504" cy="689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"/>
          <p:cNvSpPr txBox="1"/>
          <p:nvPr/>
        </p:nvSpPr>
        <p:spPr>
          <a:xfrm>
            <a:off x="5805122" y="2222600"/>
            <a:ext cx="58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375" y="0"/>
            <a:ext cx="8362950" cy="300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36"/>
          <p:cNvCxnSpPr/>
          <p:nvPr/>
        </p:nvCxnSpPr>
        <p:spPr>
          <a:xfrm>
            <a:off x="518100" y="190500"/>
            <a:ext cx="1115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8" name="Google Shape;36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48000"/>
            <a:ext cx="25146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1763" y="2684300"/>
            <a:ext cx="77247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6050" y="4647400"/>
            <a:ext cx="769620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3700" y="2386950"/>
            <a:ext cx="4272950" cy="39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6"/>
          <p:cNvSpPr txBox="1"/>
          <p:nvPr/>
        </p:nvSpPr>
        <p:spPr>
          <a:xfrm>
            <a:off x="400100" y="6447625"/>
            <a:ext cx="1167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</a:rPr>
              <a:t>Source of the picture: https://www.flickr.com/photos/katy_tresedder/4902216441/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11126150" y="0"/>
            <a:ext cx="1065850" cy="1172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701050" y="2584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Flowchart</a:t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550" y="1035500"/>
            <a:ext cx="10684674" cy="55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/>
          <p:nvPr/>
        </p:nvSpPr>
        <p:spPr>
          <a:xfrm>
            <a:off x="1875591" y="1672224"/>
            <a:ext cx="1124400" cy="4707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2162197" y="1684700"/>
            <a:ext cx="58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>
                <a:solidFill>
                  <a:schemeClr val="lt1"/>
                </a:solidFill>
              </a:rPr>
              <a:t>2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-299250" y="3799100"/>
            <a:ext cx="5474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Web Scraping </a:t>
            </a:r>
            <a:endParaRPr sz="2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+</a:t>
            </a:r>
            <a:endParaRPr sz="2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Calculate Robot Replacement Rate </a:t>
            </a:r>
            <a:endParaRPr sz="2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of Occupation</a:t>
            </a:r>
            <a:endParaRPr sz="2100"/>
          </a:p>
        </p:txBody>
      </p:sp>
      <p:cxnSp>
        <p:nvCxnSpPr>
          <p:cNvPr id="113" name="Google Shape;113;p16"/>
          <p:cNvCxnSpPr/>
          <p:nvPr/>
        </p:nvCxnSpPr>
        <p:spPr>
          <a:xfrm rot="5400000">
            <a:off x="3260259" y="3427951"/>
            <a:ext cx="3555900" cy="210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dash"/>
            <a:miter lim="800000"/>
            <a:headEnd type="oval" w="med" len="med"/>
            <a:tailEnd type="oval" w="med" len="med"/>
          </a:ln>
        </p:spPr>
      </p:cxn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233" y="1672225"/>
            <a:ext cx="6694842" cy="351354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522000" y="6550200"/>
            <a:ext cx="1167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</a:rPr>
              <a:t>Source of the picture: https://www.ted.com/playlists/642/what_happens_when_the_robots_take_our_jobs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442500" y="2321588"/>
            <a:ext cx="3990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rgbClr val="174B67"/>
                </a:solidFill>
              </a:rPr>
              <a:t>Occupational</a:t>
            </a:r>
            <a:endParaRPr sz="4500" b="1">
              <a:solidFill>
                <a:srgbClr val="174B67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rgbClr val="174B67"/>
                </a:solidFill>
              </a:rPr>
              <a:t>Perspective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3048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O*NET Occupational Skills Scores Scraping</a:t>
            </a:r>
            <a:endParaRPr sz="4100"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25" y="1340300"/>
            <a:ext cx="7948214" cy="486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8253025" y="1340300"/>
            <a:ext cx="37311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Iterate over all the possible URLs</a:t>
            </a:r>
            <a:endParaRPr sz="2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/>
          </a:p>
        </p:txBody>
      </p:sp>
      <p:sp>
        <p:nvSpPr>
          <p:cNvPr id="124" name="Google Shape;124;p17"/>
          <p:cNvSpPr/>
          <p:nvPr/>
        </p:nvSpPr>
        <p:spPr>
          <a:xfrm>
            <a:off x="5580925" y="1438650"/>
            <a:ext cx="2672100" cy="4113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8253025" y="3992050"/>
            <a:ext cx="3731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Find “table” in HTML code and store the tables in CSV files. </a:t>
            </a:r>
            <a:endParaRPr sz="2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/>
          </a:p>
        </p:txBody>
      </p:sp>
      <p:sp>
        <p:nvSpPr>
          <p:cNvPr id="126" name="Google Shape;126;p17"/>
          <p:cNvSpPr/>
          <p:nvPr/>
        </p:nvSpPr>
        <p:spPr>
          <a:xfrm>
            <a:off x="6708625" y="4105700"/>
            <a:ext cx="1544400" cy="4113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3048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Collected from O*NET website</a:t>
            </a:r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78350"/>
            <a:ext cx="8702925" cy="3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075" y="3291850"/>
            <a:ext cx="6908350" cy="33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8879525" y="1690825"/>
            <a:ext cx="2783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CSV files named with different abilities</a:t>
            </a:r>
            <a:endParaRPr sz="21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/>
          </a:p>
        </p:txBody>
      </p:sp>
      <p:sp>
        <p:nvSpPr>
          <p:cNvPr id="135" name="Google Shape;135;p18"/>
          <p:cNvSpPr txBox="1"/>
          <p:nvPr/>
        </p:nvSpPr>
        <p:spPr>
          <a:xfrm>
            <a:off x="1102500" y="4615002"/>
            <a:ext cx="27837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Every file contains </a:t>
            </a:r>
            <a:endParaRPr sz="21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the importance score of one ability for different occupation</a:t>
            </a:r>
            <a:endParaRPr sz="21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/>
          </a:p>
        </p:txBody>
      </p:sp>
      <p:sp>
        <p:nvSpPr>
          <p:cNvPr id="136" name="Google Shape;136;p18"/>
          <p:cNvSpPr/>
          <p:nvPr/>
        </p:nvSpPr>
        <p:spPr>
          <a:xfrm>
            <a:off x="7589250" y="1773975"/>
            <a:ext cx="1544400" cy="4113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flipH="1">
            <a:off x="3784350" y="5081050"/>
            <a:ext cx="1141200" cy="4113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77200"/>
            <a:ext cx="11887199" cy="357509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3048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Merged O*NET Data</a:t>
            </a:r>
            <a:endParaRPr/>
          </a:p>
        </p:txBody>
      </p:sp>
      <p:sp>
        <p:nvSpPr>
          <p:cNvPr id="144" name="Google Shape;144;p19"/>
          <p:cNvSpPr txBox="1"/>
          <p:nvPr/>
        </p:nvSpPr>
        <p:spPr>
          <a:xfrm>
            <a:off x="838200" y="1690825"/>
            <a:ext cx="7079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847 Occupations * 52 Skills Scores: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Replacement Skills</a:t>
            </a:r>
            <a:endParaRPr/>
          </a:p>
        </p:txBody>
      </p:sp>
      <p:grpSp>
        <p:nvGrpSpPr>
          <p:cNvPr id="150" name="Google Shape;150;p20"/>
          <p:cNvGrpSpPr/>
          <p:nvPr/>
        </p:nvGrpSpPr>
        <p:grpSpPr>
          <a:xfrm>
            <a:off x="3008681" y="801181"/>
            <a:ext cx="5381985" cy="5255436"/>
            <a:chOff x="2256567" y="677103"/>
            <a:chExt cx="4036590" cy="3941676"/>
          </a:xfrm>
        </p:grpSpPr>
        <p:sp>
          <p:nvSpPr>
            <p:cNvPr id="151" name="Google Shape;151;p20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A2C4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A2C4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A2C4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A2C4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2661785" y="2208243"/>
              <a:ext cx="629100" cy="629100"/>
            </a:xfrm>
            <a:prstGeom prst="ellipse">
              <a:avLst/>
            </a:prstGeom>
            <a:solidFill>
              <a:srgbClr val="A2C4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F9FBFD"/>
                  </a:solidFill>
                </a:rPr>
                <a:t>23</a:t>
              </a:r>
              <a:endParaRPr sz="2200">
                <a:solidFill>
                  <a:srgbClr val="F9FBFD"/>
                </a:solidFill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A2C4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20"/>
          <p:cNvGrpSpPr/>
          <p:nvPr/>
        </p:nvGrpSpPr>
        <p:grpSpPr>
          <a:xfrm>
            <a:off x="5929444" y="2319360"/>
            <a:ext cx="3253519" cy="3253519"/>
            <a:chOff x="4447194" y="1815766"/>
            <a:chExt cx="2440200" cy="2440200"/>
          </a:xfrm>
        </p:grpSpPr>
        <p:sp>
          <p:nvSpPr>
            <p:cNvPr id="158" name="Google Shape;158;p20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0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solidFill>
              <a:srgbClr val="45818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Trunk Strength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0" name="Google Shape;160;p20"/>
          <p:cNvGrpSpPr/>
          <p:nvPr/>
        </p:nvGrpSpPr>
        <p:grpSpPr>
          <a:xfrm>
            <a:off x="4755799" y="1730425"/>
            <a:ext cx="1898353" cy="1898353"/>
            <a:chOff x="3490737" y="1374053"/>
            <a:chExt cx="1423800" cy="1423800"/>
          </a:xfrm>
        </p:grpSpPr>
        <p:sp>
          <p:nvSpPr>
            <p:cNvPr id="161" name="Google Shape;161;p20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627D8C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0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solidFill>
              <a:srgbClr val="627D8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Speed of Limb Movement</a:t>
              </a:r>
              <a:endPara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3" name="Google Shape;163;p20"/>
          <p:cNvGrpSpPr/>
          <p:nvPr/>
        </p:nvGrpSpPr>
        <p:grpSpPr>
          <a:xfrm>
            <a:off x="4300983" y="3815994"/>
            <a:ext cx="1998350" cy="1998350"/>
            <a:chOff x="644203" y="3718814"/>
            <a:chExt cx="1498800" cy="1498800"/>
          </a:xfrm>
        </p:grpSpPr>
        <p:sp>
          <p:nvSpPr>
            <p:cNvPr id="164" name="Google Shape;164;p20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rgbClr val="174B67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0"/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solidFill>
              <a:srgbClr val="174B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Gross Body Coordination 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6" name="Google Shape;166;p20"/>
          <p:cNvGrpSpPr/>
          <p:nvPr/>
        </p:nvGrpSpPr>
        <p:grpSpPr>
          <a:xfrm>
            <a:off x="7850248" y="1485688"/>
            <a:ext cx="1812640" cy="1749138"/>
            <a:chOff x="3490737" y="1374053"/>
            <a:chExt cx="1423800" cy="1423800"/>
          </a:xfrm>
        </p:grpSpPr>
        <p:sp>
          <p:nvSpPr>
            <p:cNvPr id="167" name="Google Shape;167;p20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174B67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0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solidFill>
              <a:srgbClr val="174B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Dynamic Flexibility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Non-Replacement Skills</a:t>
            </a:r>
            <a:endParaRPr/>
          </a:p>
        </p:txBody>
      </p:sp>
      <p:grpSp>
        <p:nvGrpSpPr>
          <p:cNvPr id="174" name="Google Shape;174;p21"/>
          <p:cNvGrpSpPr/>
          <p:nvPr/>
        </p:nvGrpSpPr>
        <p:grpSpPr>
          <a:xfrm>
            <a:off x="3008681" y="801181"/>
            <a:ext cx="5381985" cy="5255436"/>
            <a:chOff x="2256567" y="677103"/>
            <a:chExt cx="4036590" cy="3941676"/>
          </a:xfrm>
        </p:grpSpPr>
        <p:sp>
          <p:nvSpPr>
            <p:cNvPr id="175" name="Google Shape;175;p21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A2C4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A2C4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A2C4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A2C4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2661785" y="2208243"/>
              <a:ext cx="629100" cy="629100"/>
            </a:xfrm>
            <a:prstGeom prst="ellipse">
              <a:avLst/>
            </a:prstGeom>
            <a:solidFill>
              <a:srgbClr val="A2C4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F9FBFD"/>
                  </a:solidFill>
                </a:rPr>
                <a:t>29</a:t>
              </a:r>
              <a:endParaRPr sz="2200">
                <a:solidFill>
                  <a:srgbClr val="F9FBFD"/>
                </a:solidFill>
              </a:endParaRPr>
            </a:p>
          </p:txBody>
        </p:sp>
        <p:sp>
          <p:nvSpPr>
            <p:cNvPr id="180" name="Google Shape;180;p21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A2C4C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21"/>
          <p:cNvGrpSpPr/>
          <p:nvPr/>
        </p:nvGrpSpPr>
        <p:grpSpPr>
          <a:xfrm>
            <a:off x="5929444" y="2319360"/>
            <a:ext cx="3253519" cy="3253519"/>
            <a:chOff x="4447194" y="1815766"/>
            <a:chExt cx="2440200" cy="2440200"/>
          </a:xfrm>
        </p:grpSpPr>
        <p:sp>
          <p:nvSpPr>
            <p:cNvPr id="182" name="Google Shape;182;p21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1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solidFill>
              <a:srgbClr val="45818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Fluency of </a:t>
              </a:r>
              <a:endParaRPr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Ideas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4" name="Google Shape;184;p21"/>
          <p:cNvGrpSpPr/>
          <p:nvPr/>
        </p:nvGrpSpPr>
        <p:grpSpPr>
          <a:xfrm>
            <a:off x="4755799" y="1730425"/>
            <a:ext cx="1898353" cy="1898353"/>
            <a:chOff x="3490737" y="1374053"/>
            <a:chExt cx="1423800" cy="1423800"/>
          </a:xfrm>
        </p:grpSpPr>
        <p:sp>
          <p:nvSpPr>
            <p:cNvPr id="185" name="Google Shape;185;p21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627D8C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1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solidFill>
              <a:srgbClr val="627D8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Originality</a:t>
              </a:r>
              <a:endPara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7" name="Google Shape;187;p21"/>
          <p:cNvGrpSpPr/>
          <p:nvPr/>
        </p:nvGrpSpPr>
        <p:grpSpPr>
          <a:xfrm>
            <a:off x="4300983" y="3815994"/>
            <a:ext cx="1998350" cy="1998350"/>
            <a:chOff x="644203" y="3718814"/>
            <a:chExt cx="1498800" cy="1498800"/>
          </a:xfrm>
        </p:grpSpPr>
        <p:sp>
          <p:nvSpPr>
            <p:cNvPr id="188" name="Google Shape;188;p21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rgbClr val="174B67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1"/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solidFill>
              <a:srgbClr val="174B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Deductive Reasoning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0" name="Google Shape;190;p21"/>
          <p:cNvGrpSpPr/>
          <p:nvPr/>
        </p:nvGrpSpPr>
        <p:grpSpPr>
          <a:xfrm>
            <a:off x="7850256" y="1485703"/>
            <a:ext cx="1898353" cy="1898353"/>
            <a:chOff x="3490737" y="1374053"/>
            <a:chExt cx="1423800" cy="1423800"/>
          </a:xfrm>
        </p:grpSpPr>
        <p:sp>
          <p:nvSpPr>
            <p:cNvPr id="191" name="Google Shape;191;p21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174B67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1"/>
            <p:cNvSpPr txBox="1"/>
            <p:nvPr/>
          </p:nvSpPr>
          <p:spPr>
            <a:xfrm>
              <a:off x="3659778" y="1613598"/>
              <a:ext cx="1085700" cy="944700"/>
            </a:xfrm>
            <a:prstGeom prst="rect">
              <a:avLst/>
            </a:prstGeom>
            <a:solidFill>
              <a:srgbClr val="174B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Inductive Reasoning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</Words>
  <Application>Microsoft Macintosh PowerPoint</Application>
  <PresentationFormat>Widescreen</PresentationFormat>
  <Paragraphs>116</Paragraphs>
  <Slides>24</Slides>
  <Notes>24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Roboto</vt:lpstr>
      <vt:lpstr>Arial</vt:lpstr>
      <vt:lpstr>Times New Roman</vt:lpstr>
      <vt:lpstr>Office 主题</vt:lpstr>
      <vt:lpstr>PowerPoint Presentation</vt:lpstr>
      <vt:lpstr>PowerPoint Presentation</vt:lpstr>
      <vt:lpstr>Project Flowchart</vt:lpstr>
      <vt:lpstr>PowerPoint Presentation</vt:lpstr>
      <vt:lpstr>O*NET Occupational Skills Scores Scraping</vt:lpstr>
      <vt:lpstr>Data Collected from O*NET website</vt:lpstr>
      <vt:lpstr>Merged O*NET Data</vt:lpstr>
      <vt:lpstr>Replacement Skills</vt:lpstr>
      <vt:lpstr>Non-Replacement Skills</vt:lpstr>
      <vt:lpstr>Computation</vt:lpstr>
      <vt:lpstr>Replacement Skills</vt:lpstr>
      <vt:lpstr>Application: Replacement Rate Checker  </vt:lpstr>
      <vt:lpstr>PowerPoint Presentation</vt:lpstr>
      <vt:lpstr>Retrieving Employment Data: Bureau of Economic Analysis (BEA) API </vt:lpstr>
      <vt:lpstr>Data Cleaning             — merge data with different sources </vt:lpstr>
      <vt:lpstr>Data Cleaning             — merge data with different sources </vt:lpstr>
      <vt:lpstr>Data Cleaning             — merge data with different sources </vt:lpstr>
      <vt:lpstr>Data Cleaning             — merge data with different sources </vt:lpstr>
      <vt:lpstr>Data Cleaning             — merge data with different sources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Wang Manqiao</cp:lastModifiedBy>
  <cp:revision>2</cp:revision>
  <dcterms:modified xsi:type="dcterms:W3CDTF">2023-10-17T19:59:58Z</dcterms:modified>
</cp:coreProperties>
</file>